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0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3" r:id="rId21"/>
    <p:sldId id="275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81" r:id="rId34"/>
    <p:sldId id="290" r:id="rId35"/>
    <p:sldId id="291" r:id="rId36"/>
    <p:sldId id="295" r:id="rId37"/>
    <p:sldId id="296" r:id="rId38"/>
    <p:sldId id="297" r:id="rId39"/>
    <p:sldId id="298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0295"/>
  </p:normalViewPr>
  <p:slideViewPr>
    <p:cSldViewPr snapToGrid="0" snapToObjects="1">
      <p:cViewPr varScale="1">
        <p:scale>
          <a:sx n="73" d="100"/>
          <a:sy n="73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50288-D1A3-E947-AFA3-D2A4ECF610DF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BBB4A-3031-C64A-AA27-7189652E2B2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055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BB4A-3031-C64A-AA27-7189652E2B28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2907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Giải</a:t>
            </a:r>
            <a:r>
              <a:rPr lang="vi-VN" baseline="0" dirty="0"/>
              <a:t> thích ý nghĩa của từng phương thức của Interface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BB4A-3031-C64A-AA27-7189652E2B28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2590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Giải</a:t>
            </a:r>
            <a:r>
              <a:rPr lang="vi-VN" baseline="0" dirty="0"/>
              <a:t> thích ý nghĩa của từng phương thức của Interface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BB4A-3031-C64A-AA27-7189652E2B28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848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Giải</a:t>
            </a:r>
            <a:r>
              <a:rPr lang="vi-VN" baseline="0" dirty="0"/>
              <a:t> thích ý nghĩa của từng phương thức của Interface</a:t>
            </a:r>
            <a:endParaRPr lang="vi-VN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BB4A-3031-C64A-AA27-7189652E2B28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009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Giải</a:t>
            </a:r>
            <a:r>
              <a:rPr lang="vi-VN" baseline="0" dirty="0"/>
              <a:t> thích ý nghĩa của từng phương thức của Interface</a:t>
            </a:r>
            <a:endParaRPr lang="vi-VN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BB4A-3031-C64A-AA27-7189652E2B28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978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Minh hoạ</a:t>
            </a:r>
            <a:r>
              <a:rPr lang="vi-VN" baseline="0" dirty="0"/>
              <a:t> các thao tác: </a:t>
            </a:r>
            <a:r>
              <a:rPr lang="en-US" baseline="0" dirty="0"/>
              <a:t>http://</a:t>
            </a:r>
            <a:r>
              <a:rPr lang="en-US" baseline="0" dirty="0" err="1"/>
              <a:t>www.cs.armstrong.edu</a:t>
            </a:r>
            <a:r>
              <a:rPr lang="en-US" baseline="0" dirty="0"/>
              <a:t>/</a:t>
            </a:r>
            <a:r>
              <a:rPr lang="en-US" baseline="0" dirty="0" err="1"/>
              <a:t>liang</a:t>
            </a:r>
            <a:r>
              <a:rPr lang="en-US" baseline="0" dirty="0"/>
              <a:t>/animation/web/</a:t>
            </a:r>
            <a:r>
              <a:rPr lang="en-US" baseline="0" dirty="0" err="1"/>
              <a:t>ArrayList.html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BB4A-3031-C64A-AA27-7189652E2B28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7568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Demo:</a:t>
            </a:r>
            <a:r>
              <a:rPr lang="vi-VN" baseline="0" dirty="0"/>
              <a:t> </a:t>
            </a:r>
            <a:r>
              <a:rPr lang="en-US" baseline="0" dirty="0"/>
              <a:t>https://</a:t>
            </a:r>
            <a:r>
              <a:rPr lang="en-US" baseline="0" dirty="0" err="1"/>
              <a:t>github.com</a:t>
            </a:r>
            <a:r>
              <a:rPr lang="en-US" baseline="0" dirty="0"/>
              <a:t>/</a:t>
            </a:r>
            <a:r>
              <a:rPr lang="en-US" baseline="0" dirty="0" err="1"/>
              <a:t>codegym-vn</a:t>
            </a:r>
            <a:r>
              <a:rPr lang="en-US" baseline="0" dirty="0"/>
              <a:t>/java-</a:t>
            </a:r>
            <a:r>
              <a:rPr lang="en-US" baseline="0" dirty="0" err="1"/>
              <a:t>arraylist</a:t>
            </a:r>
            <a:r>
              <a:rPr lang="en-US" baseline="0" dirty="0"/>
              <a:t>-implementation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BB4A-3031-C64A-AA27-7189652E2B28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7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061357"/>
            <a:ext cx="2628900" cy="51156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61357"/>
            <a:ext cx="7734300" cy="51156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8071"/>
            <a:ext cx="10515600" cy="7926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20022"/>
            <a:ext cx="10515600" cy="505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470824CF-DA02-CD4B-90D0-AA659ACAFFB7}" type="datetimeFigureOut">
              <a:rPr lang="vi-VN" smtClean="0"/>
              <a:t>23/03/2020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E727E111-77EB-D54B-B6C6-9698C1576859}" type="slidenum">
              <a:rPr lang="vi-VN" smtClean="0"/>
              <a:t>‹#›</a:t>
            </a:fld>
            <a:endParaRPr lang="vi-VN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38202" y="893620"/>
            <a:ext cx="10386389" cy="0"/>
          </a:xfrm>
          <a:prstGeom prst="line">
            <a:avLst/>
          </a:prstGeom>
          <a:ln w="25400">
            <a:solidFill>
              <a:srgbClr val="272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15645" y="139074"/>
            <a:ext cx="657087" cy="6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7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Bài 9</a:t>
            </a:r>
            <a:br>
              <a:rPr lang="vi-VN" dirty="0"/>
            </a:br>
            <a:r>
              <a:rPr lang="vi-VN" dirty="0"/>
              <a:t>Cấu trúc dữ liệu Danh sách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Môn học: </a:t>
            </a:r>
            <a:r>
              <a:rPr lang="en-US" dirty="0"/>
              <a:t>AP-C#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6064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Interface </a:t>
            </a:r>
            <a:r>
              <a:rPr lang="en-US" dirty="0"/>
              <a:t>I</a:t>
            </a:r>
            <a:r>
              <a:rPr lang="vi-VN" dirty="0"/>
              <a:t>Collection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7649"/>
            <a:ext cx="6586163" cy="402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List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960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Interface </a:t>
            </a:r>
            <a:r>
              <a:rPr lang="en-US" dirty="0"/>
              <a:t>I</a:t>
            </a:r>
            <a:r>
              <a:rPr lang="vi-VN" dirty="0"/>
              <a:t>Lis</a:t>
            </a:r>
            <a:r>
              <a:rPr lang="en-US" dirty="0"/>
              <a:t>t</a:t>
            </a:r>
            <a:endParaRPr lang="vi-V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0565"/>
            <a:ext cx="4902431" cy="49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28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Lớp ArrayList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0022"/>
            <a:ext cx="6202746" cy="5056942"/>
          </a:xfrm>
        </p:spPr>
        <p:txBody>
          <a:bodyPr/>
          <a:lstStyle/>
          <a:p>
            <a:r>
              <a:rPr lang="vi-VN" dirty="0"/>
              <a:t>ArrayList lưu trữ các phần tử bên trong một mảng</a:t>
            </a:r>
          </a:p>
          <a:p>
            <a:r>
              <a:rPr lang="vi-VN" dirty="0"/>
              <a:t>Kích thước của mảng được điều chỉnh tuỳ theo số lượng các phần tử</a:t>
            </a:r>
          </a:p>
          <a:p>
            <a:r>
              <a:rPr lang="vi-VN" dirty="0"/>
              <a:t>Ví dụ:</a:t>
            </a:r>
          </a:p>
        </p:txBody>
      </p:sp>
      <p:sp>
        <p:nvSpPr>
          <p:cNvPr id="5" name="Rectangle 4"/>
          <p:cNvSpPr/>
          <p:nvPr/>
        </p:nvSpPr>
        <p:spPr>
          <a:xfrm>
            <a:off x="510674" y="3639545"/>
            <a:ext cx="584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          </a:t>
            </a:r>
            <a:r>
              <a:rPr lang="en-US" dirty="0">
                <a:solidFill>
                  <a:srgbClr val="00B050"/>
                </a:solidFill>
              </a:rPr>
              <a:t> </a:t>
            </a:r>
            <a:r>
              <a:rPr lang="en-US" sz="2400" dirty="0" err="1">
                <a:solidFill>
                  <a:srgbClr val="00B050"/>
                </a:solidFill>
              </a:rPr>
              <a:t>IList</a:t>
            </a:r>
            <a:r>
              <a:rPr lang="en-US" sz="2400" dirty="0"/>
              <a:t> al = 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new</a:t>
            </a:r>
            <a:r>
              <a:rPr lang="en-US" sz="2400" dirty="0"/>
              <a:t> </a:t>
            </a:r>
            <a:r>
              <a:rPr lang="en-US" sz="2400" dirty="0" err="1">
                <a:solidFill>
                  <a:srgbClr val="00B050"/>
                </a:solidFill>
              </a:rPr>
              <a:t>ArrayList</a:t>
            </a:r>
            <a:r>
              <a:rPr lang="en-US" sz="2400" dirty="0"/>
              <a:t>();</a:t>
            </a:r>
          </a:p>
          <a:p>
            <a:r>
              <a:rPr lang="en-US" sz="2400" dirty="0"/>
              <a:t>            </a:t>
            </a:r>
            <a:r>
              <a:rPr lang="en-US" sz="2400" dirty="0" err="1"/>
              <a:t>al.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en-US" sz="2400" dirty="0"/>
              <a:t>("item 1");</a:t>
            </a:r>
          </a:p>
          <a:p>
            <a:r>
              <a:rPr lang="en-US" sz="2400" dirty="0"/>
              <a:t>            </a:t>
            </a:r>
            <a:r>
              <a:rPr lang="en-US" sz="2400" dirty="0" err="1"/>
              <a:t>al.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en-US" sz="2400" dirty="0"/>
              <a:t>("item 2");</a:t>
            </a:r>
          </a:p>
          <a:p>
            <a:r>
              <a:rPr lang="en-US" sz="2400" dirty="0"/>
              <a:t>            </a:t>
            </a:r>
            <a:r>
              <a:rPr lang="en-US" sz="2400" dirty="0" err="1"/>
              <a:t>al.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Add</a:t>
            </a:r>
            <a:r>
              <a:rPr lang="en-US" sz="2400" dirty="0"/>
              <a:t>("item 3");</a:t>
            </a:r>
          </a:p>
          <a:p>
            <a:r>
              <a:rPr lang="en-US" sz="2400" dirty="0"/>
              <a:t>            </a:t>
            </a:r>
            <a:r>
              <a:rPr lang="en-US" sz="2400" dirty="0" err="1"/>
              <a:t>Console.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WriteLine</a:t>
            </a:r>
            <a:r>
              <a:rPr lang="en-US" sz="2400" dirty="0"/>
              <a:t>(al);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945" y="1583206"/>
            <a:ext cx="5004357" cy="33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0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Lớp LinkedList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0022"/>
            <a:ext cx="6460066" cy="5056942"/>
          </a:xfrm>
        </p:spPr>
        <p:txBody>
          <a:bodyPr/>
          <a:lstStyle/>
          <a:p>
            <a:r>
              <a:rPr lang="vi-VN" dirty="0"/>
              <a:t>Lớp LinkedList lưu trữ các phần tử sử dụng cơ chế liên kết (link)</a:t>
            </a:r>
          </a:p>
          <a:p>
            <a:r>
              <a:rPr lang="vi-VN" dirty="0"/>
              <a:t>Ví dụ:</a:t>
            </a:r>
          </a:p>
        </p:txBody>
      </p:sp>
      <p:sp>
        <p:nvSpPr>
          <p:cNvPr id="5" name="Rectangle 4"/>
          <p:cNvSpPr/>
          <p:nvPr/>
        </p:nvSpPr>
        <p:spPr>
          <a:xfrm>
            <a:off x="260682" y="2580407"/>
            <a:ext cx="684507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            </a:t>
            </a:r>
            <a:r>
              <a:rPr lang="en-US" sz="2000" dirty="0" err="1">
                <a:solidFill>
                  <a:srgbClr val="00B050"/>
                </a:solidFill>
              </a:rPr>
              <a:t>LinkedList</a:t>
            </a:r>
            <a:r>
              <a:rPr lang="en-US" sz="2000" dirty="0"/>
              <a:t>&lt;</a:t>
            </a:r>
            <a:r>
              <a:rPr lang="en-US" sz="2000" dirty="0">
                <a:solidFill>
                  <a:srgbClr val="0070C0"/>
                </a:solidFill>
              </a:rPr>
              <a:t>string</a:t>
            </a:r>
            <a:r>
              <a:rPr lang="en-US" sz="2000" dirty="0"/>
              <a:t>&gt; </a:t>
            </a:r>
            <a:r>
              <a:rPr lang="en-US" sz="2000" dirty="0" err="1"/>
              <a:t>linkedList</a:t>
            </a:r>
            <a:r>
              <a:rPr lang="en-US" sz="2000" dirty="0"/>
              <a:t> = </a:t>
            </a:r>
            <a:r>
              <a:rPr lang="en-US" sz="2000" dirty="0">
                <a:solidFill>
                  <a:srgbClr val="0070C0"/>
                </a:solidFill>
              </a:rPr>
              <a:t>new</a:t>
            </a:r>
            <a:r>
              <a:rPr lang="en-US" sz="2000" dirty="0"/>
              <a:t> </a:t>
            </a:r>
            <a:r>
              <a:rPr lang="en-US" sz="2000" dirty="0" err="1">
                <a:solidFill>
                  <a:srgbClr val="00B050"/>
                </a:solidFill>
              </a:rPr>
              <a:t>LinkedList</a:t>
            </a:r>
            <a:r>
              <a:rPr lang="en-US" sz="2000" dirty="0"/>
              <a:t>&lt;</a:t>
            </a:r>
            <a:r>
              <a:rPr lang="en-US" sz="2000" dirty="0">
                <a:solidFill>
                  <a:srgbClr val="0070C0"/>
                </a:solidFill>
              </a:rPr>
              <a:t>string</a:t>
            </a:r>
            <a:r>
              <a:rPr lang="en-US" sz="2000" dirty="0"/>
              <a:t>&gt;();</a:t>
            </a:r>
          </a:p>
          <a:p>
            <a:r>
              <a:rPr lang="en-US" sz="2000" dirty="0"/>
              <a:t>            </a:t>
            </a:r>
            <a:r>
              <a:rPr lang="en-US" sz="2000" dirty="0" err="1"/>
              <a:t>linkedList.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AddFirst</a:t>
            </a:r>
            <a:r>
              <a:rPr lang="en-US" sz="2000" dirty="0"/>
              <a:t>("item 1");</a:t>
            </a:r>
          </a:p>
          <a:p>
            <a:r>
              <a:rPr lang="en-US" sz="2000" dirty="0"/>
              <a:t>            </a:t>
            </a:r>
            <a:r>
              <a:rPr lang="en-US" sz="2000" dirty="0" err="1"/>
              <a:t>linkedList.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AddFirst</a:t>
            </a:r>
            <a:r>
              <a:rPr lang="en-US" sz="2000" dirty="0"/>
              <a:t>("item 2");</a:t>
            </a:r>
          </a:p>
          <a:p>
            <a:r>
              <a:rPr lang="en-US" sz="2000" dirty="0"/>
              <a:t>            </a:t>
            </a:r>
            <a:r>
              <a:rPr lang="en-US" sz="2000" dirty="0" err="1"/>
              <a:t>linkedList.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AddFirst</a:t>
            </a:r>
            <a:r>
              <a:rPr lang="en-US" sz="2000" dirty="0"/>
              <a:t>("item 3");</a:t>
            </a:r>
          </a:p>
          <a:p>
            <a:r>
              <a:rPr lang="en-US" sz="2000" dirty="0"/>
              <a:t>            </a:t>
            </a:r>
            <a:r>
              <a:rPr lang="en-US" sz="2000" dirty="0" err="1"/>
              <a:t>linkedList.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AddFirst</a:t>
            </a:r>
            <a:r>
              <a:rPr lang="en-US" sz="2000" dirty="0"/>
              <a:t>("item 4");</a:t>
            </a:r>
          </a:p>
          <a:p>
            <a:r>
              <a:rPr lang="en-US" sz="2000" dirty="0"/>
              <a:t>            </a:t>
            </a:r>
            <a:r>
              <a:rPr lang="en-US" sz="2000" dirty="0" err="1">
                <a:solidFill>
                  <a:srgbClr val="00B050"/>
                </a:solidFill>
              </a:rPr>
              <a:t>LinkedListNode</a:t>
            </a:r>
            <a:r>
              <a:rPr lang="en-US" sz="2000" dirty="0"/>
              <a:t>&lt;</a:t>
            </a:r>
            <a:r>
              <a:rPr lang="en-US" sz="2000" dirty="0">
                <a:solidFill>
                  <a:srgbClr val="0070C0"/>
                </a:solidFill>
              </a:rPr>
              <a:t>string</a:t>
            </a:r>
            <a:r>
              <a:rPr lang="en-US" sz="2000" dirty="0"/>
              <a:t>&gt; node = </a:t>
            </a:r>
            <a:r>
              <a:rPr lang="en-US" sz="2000" dirty="0" err="1"/>
              <a:t>linkedList.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First</a:t>
            </a:r>
            <a:r>
              <a:rPr lang="en-US" sz="2000" dirty="0"/>
              <a:t>;</a:t>
            </a:r>
          </a:p>
          <a:p>
            <a:r>
              <a:rPr lang="en-US" sz="2000" dirty="0"/>
              <a:t>            while(node != </a:t>
            </a:r>
            <a:r>
              <a:rPr lang="en-US" sz="2000" dirty="0">
                <a:solidFill>
                  <a:srgbClr val="0070C0"/>
                </a:solidFill>
              </a:rPr>
              <a:t>null</a:t>
            </a:r>
            <a:r>
              <a:rPr lang="en-US" sz="2000" dirty="0"/>
              <a:t>)</a:t>
            </a:r>
          </a:p>
          <a:p>
            <a:r>
              <a:rPr lang="en-US" sz="2000" dirty="0"/>
              <a:t>            {</a:t>
            </a:r>
          </a:p>
          <a:p>
            <a:r>
              <a:rPr lang="en-US" sz="2000" dirty="0"/>
              <a:t>                </a:t>
            </a:r>
            <a:r>
              <a:rPr lang="en-US" sz="2000" dirty="0" err="1">
                <a:solidFill>
                  <a:srgbClr val="00B050"/>
                </a:solidFill>
              </a:rPr>
              <a:t>Console</a:t>
            </a:r>
            <a:r>
              <a:rPr lang="en-US" sz="2000" dirty="0" err="1"/>
              <a:t>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WriteLine</a:t>
            </a:r>
            <a:r>
              <a:rPr lang="en-US" sz="2000" dirty="0"/>
              <a:t>(</a:t>
            </a:r>
            <a:r>
              <a:rPr lang="en-US" sz="2000" dirty="0" err="1"/>
              <a:t>node.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r>
              <a:rPr lang="en-US" sz="2000" dirty="0"/>
              <a:t>);</a:t>
            </a:r>
          </a:p>
          <a:p>
            <a:r>
              <a:rPr lang="en-US" sz="2000" dirty="0"/>
              <a:t>                node = </a:t>
            </a:r>
            <a:r>
              <a:rPr lang="en-US" sz="2000" dirty="0" err="1"/>
              <a:t>node.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Next</a:t>
            </a:r>
            <a:r>
              <a:rPr lang="en-US" sz="2000" dirty="0"/>
              <a:t>;</a:t>
            </a:r>
          </a:p>
          <a:p>
            <a:r>
              <a:rPr lang="en-US" sz="2000" dirty="0"/>
              <a:t>            }</a:t>
            </a:r>
            <a:endParaRPr lang="en-US" sz="2000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266" y="1120022"/>
            <a:ext cx="4055534" cy="50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4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Lựa chọn ArrayList hay LinkedList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127698"/>
              </p:ext>
            </p:extLst>
          </p:nvPr>
        </p:nvGraphicFramePr>
        <p:xfrm>
          <a:off x="838200" y="1439334"/>
          <a:ext cx="10515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642">
                <a:tc>
                  <a:txBody>
                    <a:bodyPr/>
                    <a:lstStyle/>
                    <a:p>
                      <a:r>
                        <a:rPr lang="vi-VN" sz="2400" dirty="0"/>
                        <a:t>ArrayList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dirty="0"/>
                        <a:t>LinkedList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2400" dirty="0"/>
                        <a:t>Truy</a:t>
                      </a:r>
                      <a:r>
                        <a:rPr lang="vi-VN" sz="2400" baseline="0" dirty="0"/>
                        <a:t> xuất ngẫu nhiên nhanh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dirty="0"/>
                        <a:t>Truy xuất</a:t>
                      </a:r>
                      <a:r>
                        <a:rPr lang="vi-VN" sz="2400" baseline="0" dirty="0"/>
                        <a:t> ngẫu nhiên chậm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2400" dirty="0"/>
                        <a:t>Thêm,</a:t>
                      </a:r>
                      <a:r>
                        <a:rPr lang="vi-VN" sz="2400" baseline="0" dirty="0"/>
                        <a:t> xoá chậm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2400" dirty="0"/>
                        <a:t>Thêm,</a:t>
                      </a:r>
                      <a:r>
                        <a:rPr lang="vi-VN" sz="2400" baseline="0" dirty="0"/>
                        <a:t> xoá nhanh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556000"/>
            <a:ext cx="10515600" cy="2620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ArrayList phù hợp với các bài toán cần thực hiện nhiều thao tác truy xuất ngẫu nhiên và ít thêm, xoá ở đầu danh sách</a:t>
            </a:r>
          </a:p>
          <a:p>
            <a:r>
              <a:rPr lang="vi-VN" dirty="0"/>
              <a:t>LinkedList phù hợp với các bài toán cần thêm, xoá nhiều ở đầu danh sách và ít truy xuất ngẫu nhiên</a:t>
            </a:r>
          </a:p>
        </p:txBody>
      </p:sp>
    </p:spTree>
    <p:extLst>
      <p:ext uri="{BB962C8B-B14F-4D97-AF65-F5344CB8AC3E}">
        <p14:creationId xmlns:p14="http://schemas.microsoft.com/office/powerpoint/2010/main" val="1181766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Triển khai ArrayList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563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thao tác cơ bản của ArrayList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Item[Int32]: </a:t>
            </a:r>
            <a:r>
              <a:rPr lang="vi-VN" dirty="0"/>
              <a:t>Lấy về một phần tử</a:t>
            </a:r>
          </a:p>
          <a:p>
            <a:r>
              <a:rPr lang="en-US" dirty="0"/>
              <a:t>Add</a:t>
            </a:r>
            <a:r>
              <a:rPr lang="vi-VN" dirty="0"/>
              <a:t>(): Thêm một phần tử</a:t>
            </a:r>
          </a:p>
          <a:p>
            <a:r>
              <a:rPr lang="en-US" dirty="0"/>
              <a:t>Remove</a:t>
            </a:r>
            <a:r>
              <a:rPr lang="vi-VN" dirty="0"/>
              <a:t>(): Xoá một phần tử</a:t>
            </a:r>
          </a:p>
          <a:p>
            <a:r>
              <a:rPr lang="en-US" dirty="0"/>
              <a:t>Count: </a:t>
            </a:r>
            <a:r>
              <a:rPr lang="vi-VN" dirty="0"/>
              <a:t>Lấy về số lượng phần tử</a:t>
            </a:r>
          </a:p>
          <a:p>
            <a:r>
              <a:rPr lang="en-US" dirty="0"/>
              <a:t>Find</a:t>
            </a:r>
            <a:r>
              <a:rPr lang="vi-VN" dirty="0"/>
              <a:t>(): Tìm kiếm phần tử</a:t>
            </a:r>
          </a:p>
          <a:p>
            <a:r>
              <a:rPr lang="en-US" dirty="0" err="1"/>
              <a:t>TrimToSize</a:t>
            </a:r>
            <a:r>
              <a:rPr lang="en-US" dirty="0"/>
              <a:t>():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List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vi-VN" dirty="0"/>
          </a:p>
          <a:p>
            <a:endParaRPr lang="vi-VN" dirty="0"/>
          </a:p>
          <a:p>
            <a:endParaRPr lang="vi-VN" dirty="0"/>
          </a:p>
          <a:p>
            <a:r>
              <a:rPr lang="vi-VN" dirty="0"/>
              <a:t>Sử dụng mảng để lưu trữ các phần tử</a:t>
            </a:r>
          </a:p>
        </p:txBody>
      </p:sp>
    </p:spTree>
    <p:extLst>
      <p:ext uri="{BB962C8B-B14F-4D97-AF65-F5344CB8AC3E}">
        <p14:creationId xmlns:p14="http://schemas.microsoft.com/office/powerpoint/2010/main" val="1841368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Thêm phần tử vào ArrayList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3" y="1436674"/>
            <a:ext cx="9736667" cy="4811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828799"/>
            <a:ext cx="218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00B0F0"/>
                </a:solidFill>
              </a:rPr>
              <a:t>Trước khi chèn </a:t>
            </a:r>
            <a:r>
              <a:rPr lang="vi-VN" sz="2000" i="1" dirty="0">
                <a:solidFill>
                  <a:srgbClr val="00B0F0"/>
                </a:solidFill>
              </a:rPr>
              <a:t>e</a:t>
            </a:r>
            <a:r>
              <a:rPr lang="vi-VN" sz="2000" dirty="0">
                <a:solidFill>
                  <a:srgbClr val="00B0F0"/>
                </a:solidFill>
              </a:rPr>
              <a:t> vào vị trí </a:t>
            </a:r>
            <a:r>
              <a:rPr lang="vi-VN" sz="2000" i="1" dirty="0">
                <a:solidFill>
                  <a:srgbClr val="00B0F0"/>
                </a:solidFill>
              </a:rPr>
              <a:t>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622799"/>
            <a:ext cx="218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00B0F0"/>
                </a:solidFill>
              </a:rPr>
              <a:t>Sau khi chèn </a:t>
            </a:r>
            <a:r>
              <a:rPr lang="vi-VN" sz="2000" i="1" dirty="0">
                <a:solidFill>
                  <a:srgbClr val="00B0F0"/>
                </a:solidFill>
              </a:rPr>
              <a:t>e</a:t>
            </a:r>
            <a:r>
              <a:rPr lang="vi-VN" sz="2000" dirty="0">
                <a:solidFill>
                  <a:srgbClr val="00B0F0"/>
                </a:solidFill>
              </a:rPr>
              <a:t> vào vị trí </a:t>
            </a:r>
            <a:r>
              <a:rPr lang="vi-VN" sz="2000" i="1" dirty="0">
                <a:solidFill>
                  <a:srgbClr val="00B0F0"/>
                </a:solidFill>
              </a:rPr>
              <a:t>i, kích thước ArrayList tăng thêm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1333" y="3312122"/>
            <a:ext cx="1693334" cy="39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rgbClr val="00B0F0"/>
                </a:solidFill>
              </a:rPr>
              <a:t>Vị trí chèn e</a:t>
            </a:r>
            <a:endParaRPr lang="vi-VN" sz="2000" i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7465" y="3442426"/>
            <a:ext cx="206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dirty="0">
                <a:solidFill>
                  <a:srgbClr val="00B0F0"/>
                </a:solidFill>
              </a:rPr>
              <a:t>…</a:t>
            </a:r>
            <a:r>
              <a:rPr lang="vi-VN" sz="2000" dirty="0">
                <a:solidFill>
                  <a:srgbClr val="00B0F0"/>
                </a:solidFill>
              </a:rPr>
              <a:t>dịch chuyển</a:t>
            </a:r>
            <a:r>
              <a:rPr lang="mr-IN" sz="2000" dirty="0">
                <a:solidFill>
                  <a:srgbClr val="00B0F0"/>
                </a:solidFill>
              </a:rPr>
              <a:t>…</a:t>
            </a:r>
            <a:endParaRPr lang="vi-VN" sz="2000" i="1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8333" y="5946238"/>
            <a:ext cx="3132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B0F0"/>
                </a:solidFill>
              </a:rPr>
              <a:t>e</a:t>
            </a:r>
            <a:r>
              <a:rPr lang="vi-VN" sz="2000" dirty="0">
                <a:solidFill>
                  <a:srgbClr val="00B0F0"/>
                </a:solidFill>
              </a:rPr>
              <a:t> được chèn vào đây</a:t>
            </a:r>
            <a:endParaRPr lang="vi-VN" sz="20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9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Xoá phần tử khỏi ArrayList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5" y="1494163"/>
            <a:ext cx="9431865" cy="45341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28799"/>
            <a:ext cx="218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00B0F0"/>
                </a:solidFill>
              </a:rPr>
              <a:t>Trước khi xoá phần tử tại vị trí </a:t>
            </a:r>
            <a:r>
              <a:rPr lang="vi-VN" sz="2000" i="1" dirty="0">
                <a:solidFill>
                  <a:srgbClr val="00B0F0"/>
                </a:solidFill>
              </a:rPr>
              <a:t>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4555066"/>
            <a:ext cx="2760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00B0F0"/>
                </a:solidFill>
              </a:rPr>
              <a:t>Sau khi xoá phần tử tại vị trí </a:t>
            </a:r>
            <a:r>
              <a:rPr lang="vi-VN" sz="2000" i="1" dirty="0">
                <a:solidFill>
                  <a:srgbClr val="00B0F0"/>
                </a:solidFill>
              </a:rPr>
              <a:t>i</a:t>
            </a:r>
            <a:r>
              <a:rPr lang="vi-VN" sz="2000" dirty="0">
                <a:solidFill>
                  <a:srgbClr val="00B0F0"/>
                </a:solidFill>
              </a:rPr>
              <a:t>, kích thước của ArrayList giảm xuống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199" y="2756577"/>
            <a:ext cx="218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solidFill>
                  <a:srgbClr val="00B0F0"/>
                </a:solidFill>
              </a:rPr>
              <a:t>Xoá phần tử này</a:t>
            </a:r>
            <a:endParaRPr lang="vi-VN" sz="2000" i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198" y="3277134"/>
            <a:ext cx="218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dirty="0">
                <a:solidFill>
                  <a:srgbClr val="00B0F0"/>
                </a:solidFill>
              </a:rPr>
              <a:t>…</a:t>
            </a:r>
            <a:r>
              <a:rPr lang="en-US" sz="2000" dirty="0" err="1">
                <a:solidFill>
                  <a:srgbClr val="00B0F0"/>
                </a:solidFill>
              </a:rPr>
              <a:t>dịch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 err="1">
                <a:solidFill>
                  <a:srgbClr val="00B0F0"/>
                </a:solidFill>
              </a:rPr>
              <a:t>chuyển</a:t>
            </a:r>
            <a:r>
              <a:rPr lang="mr-IN" sz="2000" dirty="0">
                <a:solidFill>
                  <a:srgbClr val="00B0F0"/>
                </a:solidFill>
              </a:rPr>
              <a:t>…</a:t>
            </a:r>
            <a:endParaRPr lang="vi-VN" sz="20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7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1"/>
              <a:t>Mục tiêu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220"/>
            <a:ext cx="10515600" cy="4594744"/>
          </a:xfrm>
        </p:spPr>
        <p:txBody>
          <a:bodyPr/>
          <a:lstStyle/>
          <a:p>
            <a:r>
              <a:rPr lang="vi-VN" noProof="1"/>
              <a:t>Trình bày được cấu trúc dữ liệu List</a:t>
            </a:r>
          </a:p>
          <a:p>
            <a:r>
              <a:rPr lang="vi-VN" noProof="1"/>
              <a:t>Cài đặt được cấu trúc dữ liệu List</a:t>
            </a:r>
          </a:p>
          <a:p>
            <a:r>
              <a:rPr lang="vi-VN" noProof="1"/>
              <a:t>Trình bày được cấu trúc dữ liệu LinkedList</a:t>
            </a:r>
          </a:p>
          <a:p>
            <a:r>
              <a:rPr lang="vi-VN" noProof="1"/>
              <a:t>Cài đặt được cấu trúc dữ liệu LinkedList</a:t>
            </a:r>
          </a:p>
        </p:txBody>
      </p:sp>
    </p:spTree>
    <p:extLst>
      <p:ext uri="{BB962C8B-B14F-4D97-AF65-F5344CB8AC3E}">
        <p14:creationId xmlns:p14="http://schemas.microsoft.com/office/powerpoint/2010/main" val="1528291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0426"/>
            <a:ext cx="10781540" cy="17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5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Lớp MyArrayList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54" y="1120022"/>
            <a:ext cx="3218482" cy="53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8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Triển khai ArrayList: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79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Triển khai LinkedList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67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LinkedList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LinkedList hoạt động dựa trên cơ chế liên kết giữa các Node</a:t>
            </a:r>
          </a:p>
          <a:p>
            <a:r>
              <a:rPr lang="vi-VN" dirty="0"/>
              <a:t>Mỗi node chứa dữ liệu của node đó và liên kết đến node khác</a:t>
            </a:r>
          </a:p>
          <a:p>
            <a:endParaRPr lang="vi-VN" dirty="0"/>
          </a:p>
        </p:txBody>
      </p:sp>
      <p:sp>
        <p:nvSpPr>
          <p:cNvPr id="4" name="Rectangle 3"/>
          <p:cNvSpPr/>
          <p:nvPr/>
        </p:nvSpPr>
        <p:spPr>
          <a:xfrm>
            <a:off x="1591733" y="2277871"/>
            <a:ext cx="33527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000" b="1" noProof="1">
                <a:solidFill>
                  <a:srgbClr val="000080"/>
                </a:solidFill>
                <a:effectLst/>
              </a:rPr>
              <a:t>class </a:t>
            </a:r>
            <a:r>
              <a:rPr lang="mr-IN" sz="2000" noProof="1"/>
              <a:t>Node&lt;</a:t>
            </a:r>
            <a:r>
              <a:rPr lang="en-US" sz="2000" noProof="1">
                <a:solidFill>
                  <a:srgbClr val="20999D"/>
                </a:solidFill>
                <a:effectLst/>
              </a:rPr>
              <a:t>T</a:t>
            </a:r>
            <a:r>
              <a:rPr lang="mr-IN" sz="2000" noProof="1"/>
              <a:t>&gt; {</a:t>
            </a:r>
            <a:br>
              <a:rPr lang="mr-IN" sz="2000" noProof="1"/>
            </a:br>
            <a:r>
              <a:rPr lang="mr-IN" sz="2000" noProof="1"/>
              <a:t>    </a:t>
            </a:r>
            <a:r>
              <a:rPr lang="en-US" sz="2000" noProof="1">
                <a:solidFill>
                  <a:srgbClr val="20999D"/>
                </a:solidFill>
                <a:effectLst/>
              </a:rPr>
              <a:t>T</a:t>
            </a:r>
            <a:r>
              <a:rPr lang="mr-IN" sz="2000" noProof="1">
                <a:solidFill>
                  <a:srgbClr val="20999D"/>
                </a:solidFill>
                <a:effectLst/>
              </a:rPr>
              <a:t> </a:t>
            </a:r>
            <a:r>
              <a:rPr lang="en-US" sz="2000" b="1" noProof="1">
                <a:solidFill>
                  <a:srgbClr val="660E7A"/>
                </a:solidFill>
                <a:effectLst/>
              </a:rPr>
              <a:t>item</a:t>
            </a:r>
            <a:r>
              <a:rPr lang="mr-IN" sz="2000" noProof="1"/>
              <a:t>;</a:t>
            </a:r>
            <a:br>
              <a:rPr lang="mr-IN" sz="2000" noProof="1"/>
            </a:br>
            <a:r>
              <a:rPr lang="mr-IN" sz="2000" noProof="1"/>
              <a:t>   </a:t>
            </a:r>
            <a:r>
              <a:rPr lang="en-US" sz="2000" noProof="1"/>
              <a:t>  </a:t>
            </a:r>
            <a:r>
              <a:rPr lang="mr-IN" sz="2000" noProof="1"/>
              <a:t>Node&lt;</a:t>
            </a:r>
            <a:r>
              <a:rPr lang="mr-IN" sz="2000" noProof="1">
                <a:solidFill>
                  <a:srgbClr val="20999D"/>
                </a:solidFill>
                <a:effectLst/>
              </a:rPr>
              <a:t>E</a:t>
            </a:r>
            <a:r>
              <a:rPr lang="mr-IN" sz="2000" noProof="1"/>
              <a:t>&gt; </a:t>
            </a:r>
            <a:r>
              <a:rPr lang="en-US" sz="2000" b="1" noProof="1">
                <a:solidFill>
                  <a:srgbClr val="660E7A"/>
                </a:solidFill>
                <a:effectLst/>
              </a:rPr>
              <a:t>Next</a:t>
            </a:r>
            <a:r>
              <a:rPr lang="mr-IN" sz="2000" noProof="1"/>
              <a:t>;</a:t>
            </a:r>
            <a:br>
              <a:rPr lang="mr-IN" sz="2000" noProof="1"/>
            </a:br>
            <a:r>
              <a:rPr lang="mr-IN" sz="2000" noProof="1"/>
              <a:t>    </a:t>
            </a:r>
            <a:r>
              <a:rPr lang="mr-IN" sz="2000" b="1" noProof="1">
                <a:solidFill>
                  <a:srgbClr val="000080"/>
                </a:solidFill>
                <a:effectLst/>
              </a:rPr>
              <a:t>public </a:t>
            </a:r>
            <a:r>
              <a:rPr lang="mr-IN" sz="2000" noProof="1"/>
              <a:t>Node(</a:t>
            </a:r>
            <a:r>
              <a:rPr lang="en-US" sz="2000" noProof="1">
                <a:solidFill>
                  <a:srgbClr val="20999D"/>
                </a:solidFill>
                <a:effectLst/>
              </a:rPr>
              <a:t>T</a:t>
            </a:r>
            <a:r>
              <a:rPr lang="mr-IN" sz="2000" noProof="1">
                <a:solidFill>
                  <a:srgbClr val="20999D"/>
                </a:solidFill>
                <a:effectLst/>
              </a:rPr>
              <a:t> </a:t>
            </a:r>
            <a:r>
              <a:rPr lang="en-US" sz="2000" noProof="1"/>
              <a:t>t</a:t>
            </a:r>
            <a:r>
              <a:rPr lang="mr-IN" sz="2000" noProof="1"/>
              <a:t>) {</a:t>
            </a:r>
            <a:br>
              <a:rPr lang="mr-IN" sz="2000" noProof="1"/>
            </a:br>
            <a:r>
              <a:rPr lang="mr-IN" sz="2000" noProof="1"/>
              <a:t>        </a:t>
            </a:r>
            <a:r>
              <a:rPr lang="en-US" sz="2000" b="1" noProof="1">
                <a:solidFill>
                  <a:srgbClr val="660E7A"/>
                </a:solidFill>
              </a:rPr>
              <a:t>item</a:t>
            </a:r>
            <a:r>
              <a:rPr lang="mr-IN" sz="2000" b="1" noProof="1">
                <a:solidFill>
                  <a:srgbClr val="660E7A"/>
                </a:solidFill>
                <a:effectLst/>
              </a:rPr>
              <a:t> </a:t>
            </a:r>
            <a:r>
              <a:rPr lang="mr-IN" sz="2000" noProof="1"/>
              <a:t>= </a:t>
            </a:r>
            <a:r>
              <a:rPr lang="en-US" sz="2000" noProof="1"/>
              <a:t>t</a:t>
            </a:r>
            <a:r>
              <a:rPr lang="mr-IN" sz="2000" noProof="1"/>
              <a:t>;</a:t>
            </a:r>
            <a:br>
              <a:rPr lang="mr-IN" sz="2000" noProof="1"/>
            </a:br>
            <a:r>
              <a:rPr lang="mr-IN" sz="2000" noProof="1"/>
              <a:t>    }</a:t>
            </a:r>
            <a:br>
              <a:rPr lang="mr-IN" sz="2000" noProof="1"/>
            </a:br>
            <a:r>
              <a:rPr lang="mr-IN" sz="2000" noProof="1"/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5040039"/>
            <a:ext cx="9613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76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Lớp MyLinkedList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20022"/>
            <a:ext cx="6848273" cy="50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4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thức </a:t>
            </a:r>
            <a:r>
              <a:rPr lang="en-US" dirty="0"/>
              <a:t>Add</a:t>
            </a:r>
            <a:r>
              <a:rPr lang="vi-VN" dirty="0"/>
              <a:t>First()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704"/>
          <a:stretch/>
        </p:blipFill>
        <p:spPr>
          <a:xfrm>
            <a:off x="4453467" y="973605"/>
            <a:ext cx="6900333" cy="3046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1401" y="1991576"/>
            <a:ext cx="292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/>
              <a:t>Trước khi chèn phần tử vào đầu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17" y="4045470"/>
            <a:ext cx="6868583" cy="2812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401" y="4785576"/>
            <a:ext cx="261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Sau khi được chèn vào đầu</a:t>
            </a:r>
          </a:p>
        </p:txBody>
      </p:sp>
    </p:spTree>
    <p:extLst>
      <p:ext uri="{BB962C8B-B14F-4D97-AF65-F5344CB8AC3E}">
        <p14:creationId xmlns:p14="http://schemas.microsoft.com/office/powerpoint/2010/main" val="103325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1"/>
              <a:t>Phương thức </a:t>
            </a:r>
            <a:r>
              <a:rPr lang="en-US" noProof="1"/>
              <a:t>Add</a:t>
            </a:r>
            <a:r>
              <a:rPr lang="vi-VN" noProof="1"/>
              <a:t>Last()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52676"/>
            <a:ext cx="8432800" cy="2898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71000" y="1770793"/>
            <a:ext cx="292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Trước khi chèn phần tử vào đuôi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4229975"/>
            <a:ext cx="8432800" cy="25096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87935" y="4904110"/>
            <a:ext cx="2548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/>
              <a:t>Sau khi </a:t>
            </a:r>
            <a:r>
              <a:rPr lang="vi-VN" sz="2400" dirty="0"/>
              <a:t>chèn phần tử vào đuôi</a:t>
            </a:r>
          </a:p>
        </p:txBody>
      </p:sp>
    </p:spTree>
    <p:extLst>
      <p:ext uri="{BB962C8B-B14F-4D97-AF65-F5344CB8AC3E}">
        <p14:creationId xmlns:p14="http://schemas.microsoft.com/office/powerpoint/2010/main" val="170481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thức </a:t>
            </a:r>
            <a:r>
              <a:rPr lang="en-US" dirty="0"/>
              <a:t>Add</a:t>
            </a:r>
            <a:r>
              <a:rPr lang="vi-VN" dirty="0"/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66" y="2039754"/>
            <a:ext cx="8154734" cy="3853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9200" y="4927601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/>
              <a:t>Phần tử mới sẽ được chèn vào đây</a:t>
            </a:r>
          </a:p>
        </p:txBody>
      </p:sp>
    </p:spTree>
    <p:extLst>
      <p:ext uri="{BB962C8B-B14F-4D97-AF65-F5344CB8AC3E}">
        <p14:creationId xmlns:p14="http://schemas.microsoft.com/office/powerpoint/2010/main" val="1737037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LinkedList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Add()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34" y="1669256"/>
            <a:ext cx="8365066" cy="3447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7734" y="5249334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Phần tử mới đã được chèn vào LinkedList</a:t>
            </a:r>
          </a:p>
        </p:txBody>
      </p:sp>
    </p:spTree>
    <p:extLst>
      <p:ext uri="{BB962C8B-B14F-4D97-AF65-F5344CB8AC3E}">
        <p14:creationId xmlns:p14="http://schemas.microsoft.com/office/powerpoint/2010/main" val="62351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Cấu trúc dữ liệu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919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thức </a:t>
            </a:r>
            <a:r>
              <a:rPr lang="en-US" dirty="0"/>
              <a:t>R</a:t>
            </a:r>
            <a:r>
              <a:rPr lang="vi-VN" dirty="0"/>
              <a:t>emoveFirst()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3" y="1067662"/>
            <a:ext cx="8439150" cy="2335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0800" y="3289990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/>
              <a:t>Xoá node này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31" y="3704300"/>
            <a:ext cx="8693150" cy="2320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0799" y="5837206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/>
              <a:t>Node đã được xoá</a:t>
            </a:r>
          </a:p>
        </p:txBody>
      </p:sp>
    </p:spTree>
    <p:extLst>
      <p:ext uri="{BB962C8B-B14F-4D97-AF65-F5344CB8AC3E}">
        <p14:creationId xmlns:p14="http://schemas.microsoft.com/office/powerpoint/2010/main" val="122748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thức </a:t>
            </a:r>
            <a:r>
              <a:rPr lang="en-US" dirty="0"/>
              <a:t>R</a:t>
            </a:r>
            <a:r>
              <a:rPr lang="vi-VN" dirty="0"/>
              <a:t>emoveLast()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580"/>
            <a:ext cx="8551332" cy="2604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60685"/>
            <a:ext cx="8739325" cy="2572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0325" y="3571613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/>
              <a:t>Xoá node này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6190" y="6301209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/>
              <a:t>Node đã được xoá</a:t>
            </a:r>
          </a:p>
        </p:txBody>
      </p:sp>
    </p:spTree>
    <p:extLst>
      <p:ext uri="{BB962C8B-B14F-4D97-AF65-F5344CB8AC3E}">
        <p14:creationId xmlns:p14="http://schemas.microsoft.com/office/powerpoint/2010/main" val="2001121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thức </a:t>
            </a:r>
            <a:r>
              <a:rPr lang="en-US" dirty="0"/>
              <a:t>R</a:t>
            </a:r>
            <a:r>
              <a:rPr lang="vi-VN" dirty="0"/>
              <a:t>emove()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5" y="1409668"/>
            <a:ext cx="9155390" cy="2349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6" y="4195344"/>
            <a:ext cx="9256989" cy="1878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0246" y="364226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/>
              <a:t>Xoá node này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3313" y="6336531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/>
              <a:t>Node đã được xoá</a:t>
            </a:r>
          </a:p>
        </p:txBody>
      </p:sp>
    </p:spTree>
    <p:extLst>
      <p:ext uri="{BB962C8B-B14F-4D97-AF65-F5344CB8AC3E}">
        <p14:creationId xmlns:p14="http://schemas.microsoft.com/office/powerpoint/2010/main" val="137380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Singly Linked List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20022"/>
            <a:ext cx="10515600" cy="5056942"/>
          </a:xfrm>
        </p:spPr>
        <p:txBody>
          <a:bodyPr/>
          <a:lstStyle/>
          <a:p>
            <a:r>
              <a:rPr lang="vi-VN" dirty="0"/>
              <a:t>Singly Linked List (Danh sách liên kết đơn): </a:t>
            </a:r>
          </a:p>
          <a:p>
            <a:pPr lvl="1"/>
            <a:r>
              <a:rPr lang="vi-VN" dirty="0"/>
              <a:t>Một node chỉ có một liên kết đến node phía sau nó</a:t>
            </a:r>
          </a:p>
          <a:p>
            <a:pPr lvl="1"/>
            <a:r>
              <a:rPr lang="vi-VN" dirty="0"/>
              <a:t>Node cuối cùng trỏ đến null</a:t>
            </a:r>
          </a:p>
          <a:p>
            <a:r>
              <a:rPr lang="vi-VN" dirty="0"/>
              <a:t>Circular Singly LinkedList (Danh sách liên kết đơn vòng):</a:t>
            </a:r>
          </a:p>
          <a:p>
            <a:pPr lvl="1"/>
            <a:r>
              <a:rPr lang="vi-VN" dirty="0"/>
              <a:t>Node cuối vùng trỏ đến node đầu tiên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44" y="3889970"/>
            <a:ext cx="9532990" cy="14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19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Doubly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Doubly Linked List (Danh sách liên kết đôi):</a:t>
            </a:r>
          </a:p>
          <a:p>
            <a:pPr lvl="1"/>
            <a:r>
              <a:rPr lang="vi-VN" dirty="0"/>
              <a:t>Một node chứa hai liên kết trỏ đến phần tử đứng trước và sau nó</a:t>
            </a:r>
          </a:p>
          <a:p>
            <a:pPr lvl="1"/>
            <a:r>
              <a:rPr lang="vi-VN" dirty="0"/>
              <a:t>Phần tử trước của phần tử đầu tiên là null</a:t>
            </a:r>
          </a:p>
          <a:p>
            <a:pPr lvl="1"/>
            <a:r>
              <a:rPr lang="vi-VN" dirty="0"/>
              <a:t>Phần tử sau của phần tử sau là null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550198"/>
            <a:ext cx="10464800" cy="153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0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Circular Doubly Linked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Circular Doubly Linked List (Danh sách liên kết đôi vòng):</a:t>
            </a:r>
          </a:p>
          <a:p>
            <a:pPr lvl="1"/>
            <a:r>
              <a:rPr lang="vi-VN" dirty="0"/>
              <a:t>Node đầu tiên và node cuối cùng có liên kết trỏ đến nhau</a:t>
            </a:r>
          </a:p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674828"/>
            <a:ext cx="10718800" cy="25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7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[Thực hành] Triển khai ArrayList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5769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[Thực hành] Triển khai LinkedList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8550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[Bài tập] Triển khai interface </a:t>
            </a:r>
            <a:r>
              <a:rPr lang="en-US" dirty="0" err="1"/>
              <a:t>System.Collections.I</a:t>
            </a:r>
            <a:r>
              <a:rPr lang="vi-VN" dirty="0"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77037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[Bài tập] Triển khai LinkedList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2542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noProof="1"/>
              <a:t>Cấu trúc dữ liệu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noProof="1"/>
              <a:t>Cấu trúc dữ liệu là hình thức tổ chức một nhóm dữ liệu:</a:t>
            </a:r>
          </a:p>
          <a:p>
            <a:pPr lvl="1"/>
            <a:r>
              <a:rPr lang="vi-VN" noProof="1"/>
              <a:t>Lưu trữ dữ liệu</a:t>
            </a:r>
          </a:p>
          <a:p>
            <a:pPr lvl="1"/>
            <a:r>
              <a:rPr lang="vi-VN" noProof="1"/>
              <a:t>Cung cấp các phương thức để thao tác với dữ liệu</a:t>
            </a:r>
          </a:p>
          <a:p>
            <a:r>
              <a:rPr lang="vi-VN" noProof="1"/>
              <a:t>Các khái niệm:</a:t>
            </a:r>
          </a:p>
          <a:p>
            <a:pPr lvl="1"/>
            <a:r>
              <a:rPr lang="vi-VN" noProof="1"/>
              <a:t>Container: Lớp chứa dữ liệu</a:t>
            </a:r>
          </a:p>
          <a:p>
            <a:pPr lvl="1"/>
            <a:r>
              <a:rPr lang="vi-VN" noProof="1"/>
              <a:t>Elements: Các phần tử dữ liệu</a:t>
            </a:r>
          </a:p>
          <a:p>
            <a:r>
              <a:rPr lang="vi-VN" noProof="1"/>
              <a:t>Ví dụ:</a:t>
            </a:r>
          </a:p>
          <a:p>
            <a:pPr lvl="1"/>
            <a:r>
              <a:rPr lang="vi-VN" noProof="1"/>
              <a:t>Lớp ArrayList là cấu trúc danh sách, lưu trữ nhiều giá trị</a:t>
            </a:r>
          </a:p>
          <a:p>
            <a:pPr lvl="1"/>
            <a:r>
              <a:rPr lang="vi-VN" noProof="1"/>
              <a:t>Các phương thức được cung cấp để thực hiện các thao tác: Thêm phần tử, xoá phần tử, duyệt phần tử, tìm kiếm</a:t>
            </a:r>
            <a:r>
              <a:rPr lang="mr-IN" noProof="1"/>
              <a:t>…</a:t>
            </a:r>
            <a:endParaRPr lang="en-US" noProof="1"/>
          </a:p>
          <a:p>
            <a:r>
              <a:rPr lang="en-US" noProof="1"/>
              <a:t>Việc lựa chọn cấu trúc dữ liệu và thuật toán phù hợp là rất quan trọng đối với hiệu năng của ứng dụng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498619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kết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noProof="1"/>
              <a:t>Cấu trúc dữ liệu là hình thức tổ chức dữ liệu và cung cấp các phương thức để thao tác với các phần tử</a:t>
            </a:r>
          </a:p>
          <a:p>
            <a:r>
              <a:rPr lang="vi-VN" noProof="1"/>
              <a:t>Cấu trúc List chứa các phần tử cho phép trùng lặp</a:t>
            </a:r>
          </a:p>
          <a:p>
            <a:r>
              <a:rPr lang="vi-VN" noProof="1"/>
              <a:t>Cấu trúc Set chứa các phần tử không trùng lặp</a:t>
            </a:r>
          </a:p>
          <a:p>
            <a:r>
              <a:rPr lang="vi-VN" noProof="1"/>
              <a:t>ArrayList lưu trữ các phần tử trong mảng</a:t>
            </a:r>
          </a:p>
          <a:p>
            <a:r>
              <a:rPr lang="vi-VN" noProof="1"/>
              <a:t>LinkedList lưu trữ các phần tử theo cơ chế liên kết giữa các phần tử</a:t>
            </a:r>
          </a:p>
          <a:p>
            <a:r>
              <a:rPr lang="en-US" noProof="1"/>
              <a:t>Không gian System.Collections và System.Collections.Generic </a:t>
            </a:r>
            <a:r>
              <a:rPr lang="vi-VN" noProof="1"/>
              <a:t>cung cấp đầy đủ các interface và class thực hiện các thao tác với cấu trúc dữ liệu thông dụng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1462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cấu trúc dữ liệu thông dụng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20022"/>
            <a:ext cx="10515601" cy="5056942"/>
          </a:xfrm>
        </p:spPr>
        <p:txBody>
          <a:bodyPr/>
          <a:lstStyle/>
          <a:p>
            <a:r>
              <a:rPr lang="vi-VN" dirty="0"/>
              <a:t>Set (Tập hợp): Nhóm các phần tử không trùng nhau</a:t>
            </a:r>
          </a:p>
          <a:p>
            <a:r>
              <a:rPr lang="vi-VN" dirty="0"/>
              <a:t>List (Danh sách): Nhóm ác phần tử có thể trùng nhau</a:t>
            </a:r>
          </a:p>
          <a:p>
            <a:r>
              <a:rPr lang="vi-VN" dirty="0"/>
              <a:t>Stack: Nhóm các phần tử theo trật tự first-in/last-out (vào trước/ra sau)</a:t>
            </a:r>
          </a:p>
          <a:p>
            <a:r>
              <a:rPr lang="vi-VN" dirty="0"/>
              <a:t>Queue: Nhóm các phần tử theo trật tự first-in/first-out (vào trước/ra trước)</a:t>
            </a:r>
          </a:p>
          <a:p>
            <a:r>
              <a:rPr lang="vi-VN" dirty="0"/>
              <a:t>Map (Bản đồ):  Lưu trữ các cặp key/value</a:t>
            </a:r>
          </a:p>
          <a:p>
            <a:r>
              <a:rPr lang="vi-VN" dirty="0"/>
              <a:t>Tree (Cây): Lưu trữ các phần tử theo mối quan hệ cha-con</a:t>
            </a:r>
          </a:p>
          <a:p>
            <a:r>
              <a:rPr lang="vi-VN" dirty="0"/>
              <a:t>Graph </a:t>
            </a:r>
            <a:r>
              <a:rPr lang="vi-VN" dirty="0">
                <a:sym typeface="Wingdings"/>
              </a:rPr>
              <a:t>(Đồ thị): Lưu trữ các phần tử theo mối quan hệ mạng lưới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3081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Library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534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</a:t>
            </a:r>
            <a:r>
              <a:rPr lang="vi-VN" dirty="0"/>
              <a:t> Collection</a:t>
            </a:r>
            <a:r>
              <a:rPr lang="en-US" dirty="0"/>
              <a:t>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Collections </a:t>
            </a:r>
            <a:r>
              <a:rPr lang="vi-VN" dirty="0"/>
              <a:t>cung cấp các </a:t>
            </a:r>
            <a:r>
              <a:rPr lang="en-US" dirty="0"/>
              <a:t>interface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vi-VN" dirty="0"/>
              <a:t>lớp để thực hiện các thao tác với cấu trúc dữ liệu</a:t>
            </a:r>
          </a:p>
          <a:p>
            <a:r>
              <a:rPr lang="en-US" dirty="0"/>
              <a:t>C</a:t>
            </a:r>
            <a:r>
              <a:rPr lang="vi-VN" dirty="0"/>
              <a:t>ác </a:t>
            </a:r>
            <a:r>
              <a:rPr lang="en-US" dirty="0"/>
              <a:t>interface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vi-VN" dirty="0"/>
              <a:t>lớp của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Collections </a:t>
            </a:r>
            <a:r>
              <a:rPr lang="vi-VN" dirty="0"/>
              <a:t>được đặt trong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vi-VN" dirty="0"/>
              <a:t> </a:t>
            </a:r>
            <a:r>
              <a:rPr lang="en-US" dirty="0" err="1"/>
              <a:t>System.Collections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System.Collections.Generic</a:t>
            </a:r>
            <a:endParaRPr lang="en-US" dirty="0"/>
          </a:p>
          <a:p>
            <a:r>
              <a:rPr lang="vi-VN" dirty="0"/>
              <a:t>Thiết kế của </a:t>
            </a:r>
            <a:r>
              <a:rPr lang="en-US" dirty="0"/>
              <a:t>C#</a:t>
            </a:r>
            <a:r>
              <a:rPr lang="vi-VN" dirty="0"/>
              <a:t> Collection:</a:t>
            </a:r>
          </a:p>
          <a:p>
            <a:pPr lvl="1"/>
            <a:r>
              <a:rPr lang="vi-VN" dirty="0"/>
              <a:t>Các interface mô tả các thao tác của từng loại cấu trúc dữ liệu</a:t>
            </a:r>
          </a:p>
          <a:p>
            <a:pPr lvl="1"/>
            <a:r>
              <a:rPr lang="vi-VN" dirty="0"/>
              <a:t>Các lớp triển khai các phương thức cụ thể của từng loại cấu trúc dữ liệu</a:t>
            </a:r>
          </a:p>
          <a:p>
            <a:r>
              <a:rPr lang="vi-VN" dirty="0"/>
              <a:t>Interface </a:t>
            </a:r>
            <a:r>
              <a:rPr lang="en-US" dirty="0"/>
              <a:t>I</a:t>
            </a:r>
            <a:r>
              <a:rPr lang="vi-VN" dirty="0"/>
              <a:t>Collection là interface gốc của tất cả các interface và lớp còn lại của </a:t>
            </a:r>
            <a:r>
              <a:rPr lang="en-US" dirty="0"/>
              <a:t>C# Collection</a:t>
            </a:r>
          </a:p>
          <a:p>
            <a:pPr lvl="1"/>
            <a:r>
              <a:rPr lang="en-US" dirty="0"/>
              <a:t>Interface </a:t>
            </a:r>
            <a:r>
              <a:rPr lang="en-US" dirty="0" err="1"/>
              <a:t>IEnumerable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“</a:t>
            </a:r>
            <a:r>
              <a:rPr lang="en-US" dirty="0" err="1"/>
              <a:t>rễ</a:t>
            </a:r>
            <a:r>
              <a:rPr lang="en-US" dirty="0"/>
              <a:t>”,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ICollection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IEnumerable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3318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System.Collections</a:t>
            </a:r>
            <a:endParaRPr lang="vi-V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96904"/>
            <a:ext cx="10510893" cy="51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2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System.Collections.Generic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0612"/>
            <a:ext cx="10515600" cy="55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8059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Theme2" id="{921D18D6-D65F-794D-ADD9-75A89E35E7BD}" vid="{1072CA7A-7E18-B04E-9305-FF69DB3564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SlideTheme2</Template>
  <TotalTime>807</TotalTime>
  <Words>1172</Words>
  <Application>Microsoft Macintosh PowerPoint</Application>
  <PresentationFormat>Widescreen</PresentationFormat>
  <Paragraphs>161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Mangal</vt:lpstr>
      <vt:lpstr>Myriad Pro</vt:lpstr>
      <vt:lpstr>Myriad Pro Semibold</vt:lpstr>
      <vt:lpstr>Wingdings</vt:lpstr>
      <vt:lpstr>SlideTheme2</vt:lpstr>
      <vt:lpstr>Bài 9 Cấu trúc dữ liệu Danh sách</vt:lpstr>
      <vt:lpstr>Mục tiêu</vt:lpstr>
      <vt:lpstr>Cấu trúc dữ liệu</vt:lpstr>
      <vt:lpstr>Cấu trúc dữ liệu</vt:lpstr>
      <vt:lpstr>Các cấu trúc dữ liệu thông dụng</vt:lpstr>
      <vt:lpstr>Collection Library</vt:lpstr>
      <vt:lpstr>C# Collections</vt:lpstr>
      <vt:lpstr>System.Collections</vt:lpstr>
      <vt:lpstr>System.Collections.Generic</vt:lpstr>
      <vt:lpstr>Interface ICollection</vt:lpstr>
      <vt:lpstr>List</vt:lpstr>
      <vt:lpstr>Interface IList</vt:lpstr>
      <vt:lpstr>Lớp ArrayList</vt:lpstr>
      <vt:lpstr>Lớp LinkedList</vt:lpstr>
      <vt:lpstr>Lựa chọn ArrayList hay LinkedList</vt:lpstr>
      <vt:lpstr>Triển khai ArrayList</vt:lpstr>
      <vt:lpstr>Các thao tác cơ bản của ArrayList</vt:lpstr>
      <vt:lpstr>Thêm phần tử vào ArrayList</vt:lpstr>
      <vt:lpstr>Xoá phần tử khỏi ArrayList</vt:lpstr>
      <vt:lpstr>Thiết kế</vt:lpstr>
      <vt:lpstr>Lớp MyArrayList</vt:lpstr>
      <vt:lpstr>Triển khai ArrayList: Demo</vt:lpstr>
      <vt:lpstr>Triển khai LinkedList</vt:lpstr>
      <vt:lpstr>LinkedList</vt:lpstr>
      <vt:lpstr>Lớp MyLinkedList</vt:lpstr>
      <vt:lpstr>Phương thức AddFirst()</vt:lpstr>
      <vt:lpstr>Phương thức AddLast()</vt:lpstr>
      <vt:lpstr>Phương thức Add()</vt:lpstr>
      <vt:lpstr>LinkedList sau khi Add()</vt:lpstr>
      <vt:lpstr>Phương thức RemoveFirst()</vt:lpstr>
      <vt:lpstr>Phương thức RemoveLast()</vt:lpstr>
      <vt:lpstr>Phương thức Remove()</vt:lpstr>
      <vt:lpstr>Singly Linked List</vt:lpstr>
      <vt:lpstr>Doubly Linked List</vt:lpstr>
      <vt:lpstr>Circular Doubly Linked List</vt:lpstr>
      <vt:lpstr>[Thực hành] Triển khai ArrayList</vt:lpstr>
      <vt:lpstr>[Thực hành] Triển khai LinkedList</vt:lpstr>
      <vt:lpstr>[Bài tập] Triển khai interface System.Collections.IList</vt:lpstr>
      <vt:lpstr>[Bài tập] Triển khai LinkedList</vt:lpstr>
      <vt:lpstr>Tổng kết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18 Cấu trúc dữ liệu Danh sách</dc:title>
  <dc:creator>Nhật Nguyễn Khắc</dc:creator>
  <cp:lastModifiedBy>Microsoft Office User</cp:lastModifiedBy>
  <cp:revision>68</cp:revision>
  <dcterms:created xsi:type="dcterms:W3CDTF">2018-02-23T07:51:48Z</dcterms:created>
  <dcterms:modified xsi:type="dcterms:W3CDTF">2020-03-23T04:00:47Z</dcterms:modified>
</cp:coreProperties>
</file>